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wmf" ContentType="image/x-wmf"/>
  <Override PartName="/ppt/media/image8.png" ContentType="image/png"/>
  <Override PartName="/ppt/media/image9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ZoneTexte 2"/>
          <p:cNvSpPr/>
          <p:nvPr/>
        </p:nvSpPr>
        <p:spPr>
          <a:xfrm>
            <a:off x="2063880" y="3009960"/>
            <a:ext cx="5016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à étapes.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"/>
          <p:cNvSpPr/>
          <p:nvPr/>
        </p:nvSpPr>
        <p:spPr>
          <a:xfrm>
            <a:off x="177840" y="965160"/>
            <a:ext cx="6248520" cy="24512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Les enfants rangent leurs jouets. Ils font sept sacs contenant chacun 5 jouets. Il reste ensuite 3 jouets.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jouets y a-t-il au total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4" descr=""/>
          <p:cNvPicPr/>
          <p:nvPr/>
        </p:nvPicPr>
        <p:blipFill>
          <a:blip r:embed="rId1"/>
          <a:stretch/>
        </p:blipFill>
        <p:spPr>
          <a:xfrm>
            <a:off x="6108840" y="883440"/>
            <a:ext cx="3161520" cy="2047320"/>
          </a:xfrm>
          <a:prstGeom prst="rect">
            <a:avLst/>
          </a:prstGeom>
          <a:ln w="0">
            <a:noFill/>
          </a:ln>
        </p:spPr>
      </p:pic>
      <p:sp>
        <p:nvSpPr>
          <p:cNvPr id="135" name=""/>
          <p:cNvSpPr/>
          <p:nvPr/>
        </p:nvSpPr>
        <p:spPr>
          <a:xfrm>
            <a:off x="120960" y="3695760"/>
            <a:ext cx="6343200" cy="28828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la réserve du magasin, il y a 8 allées. Dans chaque allée, il y a 35 cartons de matériel. Le livreur emporte 29 cartons.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cartons reste-t-il dans la réserve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Image 3" descr=""/>
          <p:cNvPicPr/>
          <p:nvPr/>
        </p:nvPicPr>
        <p:blipFill>
          <a:blip r:embed="rId2"/>
          <a:stretch/>
        </p:blipFill>
        <p:spPr>
          <a:xfrm>
            <a:off x="6469200" y="4480560"/>
            <a:ext cx="2709360" cy="1806120"/>
          </a:xfrm>
          <a:prstGeom prst="rect">
            <a:avLst/>
          </a:prstGeom>
          <a:ln w="0">
            <a:noFill/>
          </a:ln>
        </p:spPr>
      </p:pic>
      <p:sp>
        <p:nvSpPr>
          <p:cNvPr id="137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8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3402000" y="1155600"/>
            <a:ext cx="548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total de jouets.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4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50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Rectangle 3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 4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3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12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7 × 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13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 × 5 + 3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4"/>
          <p:cNvSpPr/>
          <p:nvPr/>
        </p:nvSpPr>
        <p:spPr>
          <a:xfrm>
            <a:off x="5370120" y="419904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16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38 jouets.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0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61" name="Rectangle : coins arrondis 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 : coins arrondis 9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 : coins arrondis 11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12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6"/>
          <p:cNvSpPr/>
          <p:nvPr/>
        </p:nvSpPr>
        <p:spPr>
          <a:xfrm>
            <a:off x="3402000" y="115560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une partie des cartons.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6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67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68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69" name="ZoneTexte 7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Rectangle 6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8 × 35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7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tangle 8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29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8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8×35 − 29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9"/>
          <p:cNvSpPr/>
          <p:nvPr/>
        </p:nvSpPr>
        <p:spPr>
          <a:xfrm>
            <a:off x="5581800" y="4184640"/>
            <a:ext cx="27900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280 − 29 = 251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ZoneTexte 10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251 cartons.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8013600" y="324000"/>
            <a:ext cx="112932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"/>
          <p:cNvSpPr/>
          <p:nvPr/>
        </p:nvSpPr>
        <p:spPr>
          <a:xfrm>
            <a:off x="177840" y="965160"/>
            <a:ext cx="6997680" cy="24512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Madame Martin conduit un camion de transport. Il y a deux pneus sur chaque roue de la remorque.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pneus en tout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sur le camion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78200" y="4127400"/>
            <a:ext cx="8851680" cy="24512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Madame Martin possède une société de camions. Elle change les pneus des remorques de ses camions. Chaque remorque compte 8 pneus qui coute chacun 110€. Elle a 10 remorques.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cela va –t-il lui couter en tout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82" name="Image 1" descr=""/>
          <p:cNvPicPr/>
          <p:nvPr/>
        </p:nvPicPr>
        <p:blipFill>
          <a:blip r:embed="rId1"/>
          <a:stretch/>
        </p:blipFill>
        <p:spPr>
          <a:xfrm>
            <a:off x="6342120" y="2013480"/>
            <a:ext cx="2824560" cy="1886040"/>
          </a:xfrm>
          <a:prstGeom prst="rect">
            <a:avLst/>
          </a:prstGeom>
          <a:ln w="0">
            <a:noFill/>
          </a:ln>
        </p:spPr>
      </p:pic>
      <p:sp>
        <p:nvSpPr>
          <p:cNvPr id="183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8013600" y="3600360"/>
            <a:ext cx="112932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87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11"/>
          <p:cNvSpPr/>
          <p:nvPr/>
        </p:nvSpPr>
        <p:spPr>
          <a:xfrm>
            <a:off x="3402000" y="1155600"/>
            <a:ext cx="548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total de pneus.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9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19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95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Rectangle 3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Rectangle 4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2 (avant)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 12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4 × 2 × 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13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4×2×2 + 2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14"/>
          <p:cNvSpPr/>
          <p:nvPr/>
        </p:nvSpPr>
        <p:spPr>
          <a:xfrm>
            <a:off x="5581800" y="419724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6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18 pneus.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5" name="Image 1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206" name="Rectangle : coins arrondis 13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 : coins arrondis 14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 : coins arrondis 15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Rectangle : coins arrondis 16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12"/>
          <p:cNvSpPr/>
          <p:nvPr/>
        </p:nvSpPr>
        <p:spPr>
          <a:xfrm>
            <a:off x="3402000" y="1155600"/>
            <a:ext cx="548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cout total.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1" name="Image 1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12" name="Image 1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213" name="Image 1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14" name="ZoneTexte 17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Rectangle 9"/>
          <p:cNvSpPr/>
          <p:nvPr/>
        </p:nvSpPr>
        <p:spPr>
          <a:xfrm>
            <a:off x="5829120" y="2549880"/>
            <a:ext cx="304020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 10"/>
          <p:cNvSpPr/>
          <p:nvPr/>
        </p:nvSpPr>
        <p:spPr>
          <a:xfrm>
            <a:off x="5829120" y="3103560"/>
            <a:ext cx="113472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ffffff"/>
                </a:solidFill>
                <a:latin typeface="Calibri"/>
              </a:rPr>
              <a:t>8 x 110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ZoneTexte 18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8×110 = 880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19"/>
          <p:cNvSpPr/>
          <p:nvPr/>
        </p:nvSpPr>
        <p:spPr>
          <a:xfrm>
            <a:off x="3435120" y="5569200"/>
            <a:ext cx="5374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Le cout total est de 8 800 €.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11"/>
          <p:cNvSpPr/>
          <p:nvPr/>
        </p:nvSpPr>
        <p:spPr>
          <a:xfrm>
            <a:off x="7734600" y="3101400"/>
            <a:ext cx="113472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ffffff"/>
                </a:solidFill>
                <a:latin typeface="Calibri"/>
              </a:rPr>
              <a:t>8 x 110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Rectangle 13"/>
          <p:cNvSpPr/>
          <p:nvPr/>
        </p:nvSpPr>
        <p:spPr>
          <a:xfrm>
            <a:off x="7072560" y="3094200"/>
            <a:ext cx="55332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600" spc="-1" strike="noStrike">
                <a:solidFill>
                  <a:srgbClr val="ffffff"/>
                </a:solidFill>
                <a:latin typeface="Calibri"/>
              </a:rPr>
              <a:t>…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Accolade fermante 2"/>
          <p:cNvSpPr/>
          <p:nvPr/>
        </p:nvSpPr>
        <p:spPr>
          <a:xfrm rot="5400000">
            <a:off x="7254720" y="2511360"/>
            <a:ext cx="268920" cy="2755440"/>
          </a:xfrm>
          <a:prstGeom prst="rightBrace">
            <a:avLst>
              <a:gd name="adj1" fmla="val 38492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Rectangle 14"/>
          <p:cNvSpPr/>
          <p:nvPr/>
        </p:nvSpPr>
        <p:spPr>
          <a:xfrm>
            <a:off x="6050880" y="3977280"/>
            <a:ext cx="2697840" cy="33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ZoneTexte 20"/>
          <p:cNvSpPr/>
          <p:nvPr/>
        </p:nvSpPr>
        <p:spPr>
          <a:xfrm>
            <a:off x="3508560" y="473328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880 × 10 = 8 800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"/>
          <p:cNvSpPr/>
          <p:nvPr/>
        </p:nvSpPr>
        <p:spPr>
          <a:xfrm>
            <a:off x="8013600" y="324000"/>
            <a:ext cx="112932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7" dur="5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Bulle narrative : ronde 7"/>
          <p:cNvSpPr/>
          <p:nvPr/>
        </p:nvSpPr>
        <p:spPr>
          <a:xfrm>
            <a:off x="494640" y="1096560"/>
            <a:ext cx="7041600" cy="398592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Dans la classe, il y a 4 gobelets contenant chacun 5 jetons et une boite de 100 jetons.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Combien y a-t-il de jetons en tout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Ellipse 2"/>
          <p:cNvSpPr/>
          <p:nvPr/>
        </p:nvSpPr>
        <p:spPr>
          <a:xfrm>
            <a:off x="6717600" y="4878720"/>
            <a:ext cx="882360" cy="8823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9" name="Ellipse 4"/>
          <p:cNvSpPr/>
          <p:nvPr/>
        </p:nvSpPr>
        <p:spPr>
          <a:xfrm>
            <a:off x="7273800" y="5046840"/>
            <a:ext cx="882360" cy="8823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0" name="Ellipse 5"/>
          <p:cNvSpPr/>
          <p:nvPr/>
        </p:nvSpPr>
        <p:spPr>
          <a:xfrm>
            <a:off x="6889680" y="5458680"/>
            <a:ext cx="882360" cy="8823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1" name="Ellipse 6"/>
          <p:cNvSpPr/>
          <p:nvPr/>
        </p:nvSpPr>
        <p:spPr>
          <a:xfrm>
            <a:off x="7331040" y="4437360"/>
            <a:ext cx="882360" cy="8823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2" name="Ellipse 8"/>
          <p:cNvSpPr/>
          <p:nvPr/>
        </p:nvSpPr>
        <p:spPr>
          <a:xfrm>
            <a:off x="7773480" y="5488560"/>
            <a:ext cx="882360" cy="8823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4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235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11"/>
          <p:cNvSpPr/>
          <p:nvPr/>
        </p:nvSpPr>
        <p:spPr>
          <a:xfrm>
            <a:off x="3384720" y="1146960"/>
            <a:ext cx="5484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cherche le total de jetons.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41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pic>
        <p:nvPicPr>
          <p:cNvPr id="24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43" name="ZoneTexte 15"/>
          <p:cNvSpPr/>
          <p:nvPr/>
        </p:nvSpPr>
        <p:spPr>
          <a:xfrm>
            <a:off x="343512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Rectangle 3"/>
          <p:cNvSpPr/>
          <p:nvPr/>
        </p:nvSpPr>
        <p:spPr>
          <a:xfrm>
            <a:off x="5829120" y="2568960"/>
            <a:ext cx="3314520" cy="53460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Rectangle 4"/>
          <p:cNvSpPr/>
          <p:nvPr/>
        </p:nvSpPr>
        <p:spPr>
          <a:xfrm>
            <a:off x="7714800" y="3103560"/>
            <a:ext cx="1428840" cy="534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100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Rectangle 12"/>
          <p:cNvSpPr/>
          <p:nvPr/>
        </p:nvSpPr>
        <p:spPr>
          <a:xfrm>
            <a:off x="5829120" y="3103560"/>
            <a:ext cx="1885680" cy="5385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4 × 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ZoneTexte 13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4×5 + 100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ZoneTexte 14"/>
          <p:cNvSpPr/>
          <p:nvPr/>
        </p:nvSpPr>
        <p:spPr>
          <a:xfrm>
            <a:off x="5581800" y="419724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ZoneTexte 16"/>
          <p:cNvSpPr/>
          <p:nvPr/>
        </p:nvSpPr>
        <p:spPr>
          <a:xfrm>
            <a:off x="3435120" y="556920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120 jetons.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8" dur="indefinite" restart="never" nodeType="tmRoot">
          <p:childTnLst>
            <p:seq>
              <p:cTn id="179" dur="indefinite" nodeType="mainSeq">
                <p:childTnLst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9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4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2025-10-21T11:47:16Z</dcterms:modified>
  <cp:revision>89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